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706" r:id="rId3"/>
    <p:sldId id="707" r:id="rId4"/>
    <p:sldId id="709" r:id="rId5"/>
    <p:sldId id="708" r:id="rId6"/>
    <p:sldId id="710" r:id="rId7"/>
    <p:sldId id="712" r:id="rId8"/>
    <p:sldId id="713" r:id="rId9"/>
    <p:sldId id="714" r:id="rId10"/>
    <p:sldId id="716" r:id="rId11"/>
    <p:sldId id="717" r:id="rId12"/>
    <p:sldId id="718" r:id="rId13"/>
    <p:sldId id="722" r:id="rId14"/>
    <p:sldId id="719" r:id="rId15"/>
    <p:sldId id="720" r:id="rId16"/>
    <p:sldId id="723" r:id="rId17"/>
    <p:sldId id="724" r:id="rId18"/>
    <p:sldId id="726" r:id="rId19"/>
    <p:sldId id="725" r:id="rId20"/>
    <p:sldId id="727" r:id="rId21"/>
    <p:sldId id="705" r:id="rId2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0591" autoAdjust="0"/>
  </p:normalViewPr>
  <p:slideViewPr>
    <p:cSldViewPr snapToGrid="0">
      <p:cViewPr varScale="1">
        <p:scale>
          <a:sx n="67" d="100"/>
          <a:sy n="67" d="100"/>
        </p:scale>
        <p:origin x="7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-179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65079-81DF-4877-A0C6-3D5F231AF596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37EB7B-26A8-4022-BA82-D99C3A1C8B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583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EB7B-26A8-4022-BA82-D99C3A1C8B7D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443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EB7B-26A8-4022-BA82-D99C3A1C8B7D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5622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37EB7B-26A8-4022-BA82-D99C3A1C8B7D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852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956D7AC-E937-4336-A28D-330A54730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26A77A30-F089-4A55-B324-9316B07E1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47792"/>
          </a:xfrm>
        </p:spPr>
        <p:txBody>
          <a:bodyPr/>
          <a:lstStyle>
            <a:lvl1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2pPr>
            <a:lvl3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3pPr>
            <a:lvl4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4pPr>
            <a:lvl5pPr>
              <a:defRPr>
                <a:latin typeface="Cambria" panose="02040503050406030204" pitchFamily="18" charset="0"/>
                <a:ea typeface="Cambria" panose="02040503050406030204" pitchFamily="18" charset="0"/>
              </a:defRPr>
            </a:lvl5pPr>
          </a:lstStyle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6ADF82B-A67D-4915-82A2-77C8B46C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dirty="0"/>
              <a:t>R. MESERİ</a:t>
            </a:r>
          </a:p>
        </p:txBody>
      </p:sp>
    </p:spTree>
    <p:extLst>
      <p:ext uri="{BB962C8B-B14F-4D97-AF65-F5344CB8AC3E}">
        <p14:creationId xmlns:p14="http://schemas.microsoft.com/office/powerpoint/2010/main" val="358395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1CD6B62-D48A-4636-AAD5-C08DBA6B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A436B753-5344-485E-9CA1-9B93ED1BFA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90597818-F8E2-4C82-9307-30AC0F21E8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34F51369-C3B2-4D4C-AFB7-CE794A947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ADC6F40-F737-4611-927D-151E2875A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61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xmlns="" id="{76F7FFC8-3B29-4731-9615-09EF0439C2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xmlns="" id="{31B3A929-7057-4E21-AD90-6EA4D8C9E2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727A03A2-99F8-43AA-9ABE-ADAAE9F580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A9E7C1D-05CE-4F14-9839-FF4FB53FF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F2D01B75-45D5-4822-9561-C48A2EE1D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71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BC49C3E-AC54-444F-AC61-15C37855B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FB3F39A9-2C99-4F67-8861-3A892BC93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B0B2E0D3-992E-4EED-955A-7706219636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EBBCFF0D-63C9-403C-B963-EB7B609E1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806960E3-C617-40A3-ADB1-D61B7E9D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044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C16131F-FDD2-4693-BF2D-DDAA34F1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38A47A3B-5062-433A-B568-D0205D296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xmlns="" id="{0F227431-BB17-4D5F-8D6A-5B23EB5A67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94F5481B-0F08-4A8C-8A15-71530DCEE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xmlns="" id="{A2648E07-5A28-4F4E-A9E1-D437755C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31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E628372-5442-4976-930C-F1A961582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62A76772-1FCC-4311-9FAC-30EC332238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37C923B0-1968-4AF2-A209-6341C27F9A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BCB51AB7-DD8F-4ACD-861E-1CABA56093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2FA27AB8-B4EC-4429-8979-8747CA469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F7E019F1-E120-48CF-A717-1790FC7C7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1904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50CD026-B1BA-4869-9493-5AD66AFD4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4194651F-8F3E-47A8-87DD-24FA81006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xmlns="" id="{1C30F790-30B8-459E-86D5-A1E30A728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xmlns="" id="{35355EC1-CA09-4BEA-BB7B-2E938D58B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xmlns="" id="{18449584-6090-4E8E-B162-31107D626B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xmlns="" id="{E0F42822-55CF-49CE-8BA6-1A8C2D307F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xmlns="" id="{EAABB900-FC57-4D71-86BF-4B5A17F8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xmlns="" id="{D22E07DA-1778-498C-A8D4-75B938A0B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5548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1408774E-3622-4D47-949A-300623234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xmlns="" id="{05200630-AFB6-434E-A5BA-6C86593059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xmlns="" id="{A4940BAE-FC39-4424-B0AD-3C6E9816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xmlns="" id="{1A8CE272-A255-4FC3-B64B-BE353E038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31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xmlns="" id="{6F5D96D3-B11E-495C-B6ED-9D15A241DD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xmlns="" id="{0FC58B3E-BA36-45BD-9B63-CD33CE91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xmlns="" id="{A0599333-E3AE-4A84-9BAF-AA10B1260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857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00647B31-E699-4157-92F3-A8BD881BF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041CB4B-3410-49E8-98CB-358FC1AED1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389155E9-5F43-44F9-BBC1-A20DB454D7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396E7647-E494-49F7-8301-3B54A2B6D5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B8045B2E-DF02-4941-A5FB-DB13AA63F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1F523423-3D40-45B3-914E-6A65D15C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997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A23003B-89BE-435F-BB6F-65A11C8E9C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xmlns="" id="{40292B2C-EDAB-4A31-9C56-293AB5DF0B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xmlns="" id="{2DC10B62-F917-4CFE-B0F4-B1ABFA7C7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xmlns="" id="{C09F054A-1605-48ED-865C-7A72B8DFBD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8F6275F-8ADA-4B44-9B56-1E62BA8E1894}" type="datetimeFigureOut">
              <a:rPr lang="tr-TR" smtClean="0"/>
              <a:t>7.3.2023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xmlns="" id="{9FBFE389-82FA-4922-A808-B8BDC97D8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xmlns="" id="{4D3DB7A0-4B75-41CA-9161-20DF2B92A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D9CC833-FA9D-4303-BCB5-58937E776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71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xmlns="" id="{8D838A00-11B4-4D91-8238-868514CEA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xmlns="" id="{CA852A09-3406-4D16-8901-A7FC13C78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xmlns="" id="{DCFE7312-269D-46CF-ACBD-B0DBD10A30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858" y="6492875"/>
            <a:ext cx="1068387" cy="27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dirty="0"/>
              <a:t>R. MESERİ 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xmlns="" id="{5CA1AF2C-6CBE-4651-83BF-9E0AC0F98555}"/>
              </a:ext>
            </a:extLst>
          </p:cNvPr>
          <p:cNvSpPr/>
          <p:nvPr userDrawn="1"/>
        </p:nvSpPr>
        <p:spPr>
          <a:xfrm>
            <a:off x="275303" y="206477"/>
            <a:ext cx="11307097" cy="5970486"/>
          </a:xfrm>
          <a:prstGeom prst="rect">
            <a:avLst/>
          </a:prstGeom>
          <a:noFill/>
          <a:ln w="47625" cmpd="thickThin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6148" name="Picture 4" descr="https://www.eduopinions.com/wp-content/uploads/2017/10/Izmir-University-of-Economics-IUE-logo-1.png">
            <a:extLst>
              <a:ext uri="{FF2B5EF4-FFF2-40B4-BE49-F238E27FC236}">
                <a16:creationId xmlns:a16="http://schemas.microsoft.com/office/drawing/2014/main" xmlns="" id="{07C88042-95A2-4AE0-B40D-EFDB0C0AB09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70462" y="5394372"/>
            <a:ext cx="1766680" cy="1261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357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0000"/>
          </a:solidFill>
          <a:latin typeface="Cambria" panose="02040503050406030204" pitchFamily="18" charset="0"/>
          <a:ea typeface="Cambria" panose="02040503050406030204" pitchFamily="18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mbria" panose="02040503050406030204" pitchFamily="18" charset="0"/>
          <a:ea typeface="Cambria" panose="02040503050406030204" pitchFamily="18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emf"/><Relationship Id="rId5" Type="http://schemas.openxmlformats.org/officeDocument/2006/relationships/package" Target="../embeddings/Microsoft_Excel__al__ma_Sayfas_4.xlsx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_al__ma_Sayfas_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28D6C560-FD76-417C-A9BB-377DFF240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706" y="1130734"/>
            <a:ext cx="9144000" cy="1955134"/>
          </a:xfrm>
        </p:spPr>
        <p:txBody>
          <a:bodyPr>
            <a:noAutofit/>
          </a:bodyPr>
          <a:lstStyle/>
          <a:p>
            <a:r>
              <a:rPr lang="en-US" sz="4400" dirty="0" smtClean="0"/>
              <a:t>İzmir </a:t>
            </a:r>
            <a:r>
              <a:rPr lang="en-US" sz="4400" dirty="0" err="1" smtClean="0"/>
              <a:t>Ekonomi</a:t>
            </a:r>
            <a:r>
              <a:rPr lang="en-US" sz="4400" dirty="0" smtClean="0"/>
              <a:t> </a:t>
            </a:r>
            <a:r>
              <a:rPr lang="en-US" sz="4400" dirty="0" err="1" smtClean="0"/>
              <a:t>Üniversitesi</a:t>
            </a:r>
            <a:r>
              <a:rPr lang="en-US" sz="4400" dirty="0" smtClean="0"/>
              <a:t> </a:t>
            </a:r>
            <a:r>
              <a:rPr lang="en-US" sz="4400" dirty="0" err="1" smtClean="0"/>
              <a:t>Toplumsal</a:t>
            </a:r>
            <a:r>
              <a:rPr lang="en-US" sz="4400" dirty="0" smtClean="0"/>
              <a:t> </a:t>
            </a:r>
            <a:r>
              <a:rPr lang="en-US" sz="4400" dirty="0" err="1" smtClean="0"/>
              <a:t>Cinsiyet</a:t>
            </a:r>
            <a:r>
              <a:rPr lang="en-US" sz="4400" dirty="0" smtClean="0"/>
              <a:t> </a:t>
            </a:r>
            <a:r>
              <a:rPr lang="en-US" sz="4400" dirty="0" err="1" smtClean="0"/>
              <a:t>ve</a:t>
            </a:r>
            <a:r>
              <a:rPr lang="en-US" sz="4400" dirty="0" smtClean="0"/>
              <a:t> Kadın </a:t>
            </a:r>
            <a:r>
              <a:rPr lang="en-US" sz="4400" dirty="0" err="1" smtClean="0"/>
              <a:t>Çalışmaları</a:t>
            </a:r>
            <a:r>
              <a:rPr lang="en-US" sz="4400" dirty="0" smtClean="0"/>
              <a:t>  </a:t>
            </a:r>
            <a:r>
              <a:rPr lang="en-US" sz="4400" dirty="0" err="1" smtClean="0"/>
              <a:t>Envanteri</a:t>
            </a:r>
            <a:r>
              <a:rPr lang="en-US" sz="4400" dirty="0" smtClean="0"/>
              <a:t> </a:t>
            </a:r>
            <a:r>
              <a:rPr lang="tr-TR" sz="4400" dirty="0" smtClean="0"/>
              <a:t/>
            </a:r>
            <a:br>
              <a:rPr lang="tr-TR" sz="4400" dirty="0" smtClean="0"/>
            </a:br>
            <a:r>
              <a:rPr lang="en-US" sz="4400" dirty="0"/>
              <a:t> </a:t>
            </a:r>
            <a:endParaRPr lang="tr-TR" sz="4400" dirty="0"/>
          </a:p>
        </p:txBody>
      </p:sp>
      <p:sp>
        <p:nvSpPr>
          <p:cNvPr id="4" name="Unvan 1">
            <a:extLst>
              <a:ext uri="{FF2B5EF4-FFF2-40B4-BE49-F238E27FC236}">
                <a16:creationId xmlns:a16="http://schemas.microsoft.com/office/drawing/2014/main" xmlns="" id="{28D6C560-FD76-417C-A9BB-377DFF2408C5}"/>
              </a:ext>
            </a:extLst>
          </p:cNvPr>
          <p:cNvSpPr txBox="1">
            <a:spLocks/>
          </p:cNvSpPr>
          <p:nvPr/>
        </p:nvSpPr>
        <p:spPr>
          <a:xfrm>
            <a:off x="1563545" y="3085868"/>
            <a:ext cx="9144000" cy="19551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+mj-cs"/>
              </a:defRPr>
            </a:lvl1pPr>
          </a:lstStyle>
          <a:p>
            <a:r>
              <a:rPr lang="en-US" sz="3600" dirty="0" smtClean="0">
                <a:solidFill>
                  <a:schemeClr val="tx1"/>
                </a:solidFill>
              </a:rPr>
              <a:t>EKOKAM, </a:t>
            </a:r>
            <a:r>
              <a:rPr lang="en-US" sz="3600" dirty="0" err="1" smtClean="0">
                <a:solidFill>
                  <a:schemeClr val="tx1"/>
                </a:solidFill>
              </a:rPr>
              <a:t>Toplumsal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Cinsiyet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ve</a:t>
            </a:r>
            <a:r>
              <a:rPr lang="en-US" sz="3600" dirty="0" smtClean="0">
                <a:solidFill>
                  <a:schemeClr val="tx1"/>
                </a:solidFill>
              </a:rPr>
              <a:t> Kadın </a:t>
            </a:r>
            <a:r>
              <a:rPr lang="en-US" sz="3600" dirty="0" err="1" smtClean="0">
                <a:solidFill>
                  <a:schemeClr val="tx1"/>
                </a:solidFill>
              </a:rPr>
              <a:t>Çalışmaları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Uygulama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ve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Araştırma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Merkezi</a:t>
            </a:r>
            <a:r>
              <a:rPr lang="tr-TR" sz="3600" dirty="0" smtClean="0">
                <a:solidFill>
                  <a:schemeClr val="tx1"/>
                </a:solidFill>
              </a:rPr>
              <a:t/>
            </a:r>
            <a:br>
              <a:rPr lang="tr-TR" sz="3600" dirty="0" smtClean="0">
                <a:solidFill>
                  <a:schemeClr val="tx1"/>
                </a:solidFill>
              </a:rPr>
            </a:br>
            <a:r>
              <a:rPr lang="en-US" sz="4400" dirty="0" smtClean="0"/>
              <a:t> 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1982722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01075"/>
              </p:ext>
            </p:extLst>
          </p:nvPr>
        </p:nvGraphicFramePr>
        <p:xfrm>
          <a:off x="585787" y="1628775"/>
          <a:ext cx="5281213" cy="4285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Çalışma Sayfası" r:id="rId3" imgW="5105363" imgH="2866952" progId="Excel.Sheet.12">
                  <p:embed/>
                </p:oleObj>
              </mc:Choice>
              <mc:Fallback>
                <p:oleObj name="Çalışma Sayfası" r:id="rId3" imgW="5105363" imgH="28669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5787" y="1628775"/>
                        <a:ext cx="5281213" cy="4285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882295"/>
              </p:ext>
            </p:extLst>
          </p:nvPr>
        </p:nvGraphicFramePr>
        <p:xfrm>
          <a:off x="6029324" y="1620042"/>
          <a:ext cx="5243513" cy="4323557"/>
        </p:xfrm>
        <a:graphic>
          <a:graphicData uri="http://schemas.openxmlformats.org/drawingml/2006/table">
            <a:tbl>
              <a:tblPr/>
              <a:tblGrid>
                <a:gridCol w="1473923"/>
                <a:gridCol w="795658"/>
                <a:gridCol w="626091"/>
                <a:gridCol w="1095659"/>
                <a:gridCol w="626091"/>
                <a:gridCol w="626091"/>
              </a:tblGrid>
              <a:tr h="455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Sağlık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(n:27)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Sinema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(n:6)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Siyaset bilimi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(n:1)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Sosyoloji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(n:6)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  <a:b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(n:40)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kanser-tarama BTD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kırılgan gruplar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menopoz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sınıf kadın beslenmesi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tarih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cinsiyet eşitliğine yönelik tutum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 cinsiyet kariyer beklentisi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51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toplumsal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cinsiyet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sağlık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uluslarası ilişkiler doktora tezlerinde kadın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55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1609595" y="601146"/>
            <a:ext cx="65632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Uluslararası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Bildiriler</a:t>
            </a:r>
            <a:r>
              <a:rPr lang="tr-TR" sz="2800" b="1" dirty="0" smtClean="0">
                <a:solidFill>
                  <a:srgbClr val="FF0000"/>
                </a:solidFill>
              </a:rPr>
              <a:t> (2000-2022) 27 bildiri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9516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Nesne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393009"/>
              </p:ext>
            </p:extLst>
          </p:nvPr>
        </p:nvGraphicFramePr>
        <p:xfrm>
          <a:off x="971552" y="1399505"/>
          <a:ext cx="4972050" cy="44996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Çalışma Sayfası" r:id="rId3" imgW="4010006" imgH="3629173" progId="Excel.Sheet.12">
                  <p:embed/>
                </p:oleObj>
              </mc:Choice>
              <mc:Fallback>
                <p:oleObj name="Çalışma Sayfası" r:id="rId3" imgW="4010006" imgH="362917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2" y="1399505"/>
                        <a:ext cx="4972050" cy="44996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2146687"/>
              </p:ext>
            </p:extLst>
          </p:nvPr>
        </p:nvGraphicFramePr>
        <p:xfrm>
          <a:off x="6391275" y="1214438"/>
          <a:ext cx="4646612" cy="464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Çalışma Sayfası" r:id="rId5" imgW="4010006" imgH="4010094" progId="Excel.Sheet.12">
                  <p:embed/>
                </p:oleObj>
              </mc:Choice>
              <mc:Fallback>
                <p:oleObj name="Çalışma Sayfası" r:id="rId5" imgW="4010006" imgH="40100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91275" y="1214438"/>
                        <a:ext cx="4646612" cy="46466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ikdörtgen 5"/>
          <p:cNvSpPr/>
          <p:nvPr/>
        </p:nvSpPr>
        <p:spPr>
          <a:xfrm>
            <a:off x="1609595" y="601146"/>
            <a:ext cx="57358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Ulus</a:t>
            </a:r>
            <a:r>
              <a:rPr lang="tr-TR" sz="2800" b="1" dirty="0" smtClean="0">
                <a:solidFill>
                  <a:srgbClr val="FF0000"/>
                </a:solidFill>
              </a:rPr>
              <a:t>al</a:t>
            </a:r>
            <a:r>
              <a:rPr lang="en-US" sz="2800" b="1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Bildiriler</a:t>
            </a:r>
            <a:r>
              <a:rPr lang="tr-TR" sz="2800" b="1" dirty="0" smtClean="0">
                <a:solidFill>
                  <a:srgbClr val="FF0000"/>
                </a:solidFill>
              </a:rPr>
              <a:t> </a:t>
            </a:r>
            <a:r>
              <a:rPr lang="tr-TR" sz="2800" b="1" smtClean="0">
                <a:solidFill>
                  <a:srgbClr val="FF0000"/>
                </a:solidFill>
              </a:rPr>
              <a:t>(2007-2023) 18 </a:t>
            </a:r>
            <a:r>
              <a:rPr lang="tr-TR" sz="2800" b="1" dirty="0" smtClean="0">
                <a:solidFill>
                  <a:srgbClr val="FF0000"/>
                </a:solidFill>
              </a:rPr>
              <a:t>bildiri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236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16" y="300038"/>
            <a:ext cx="10726821" cy="19431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" y="2514197"/>
            <a:ext cx="10676757" cy="310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880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814" y="1685925"/>
            <a:ext cx="10813599" cy="11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7357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1237257"/>
              </p:ext>
            </p:extLst>
          </p:nvPr>
        </p:nvGraphicFramePr>
        <p:xfrm>
          <a:off x="428625" y="1114425"/>
          <a:ext cx="10172700" cy="4949846"/>
        </p:xfrm>
        <a:graphic>
          <a:graphicData uri="http://schemas.openxmlformats.org/drawingml/2006/table">
            <a:tbl>
              <a:tblPr/>
              <a:tblGrid>
                <a:gridCol w="10172700"/>
              </a:tblGrid>
              <a:tr h="85421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Akan A.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İletişim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Fakültesi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NMC 457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Toplumsal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Medya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https://mc.ieu.edu.tr/tr/syllabus/type/read/id/NMC+457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96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Nizam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B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MED 290,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Toplumsal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Nitel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Araştırmalar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İzmir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Ekonomi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Üniversitesi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Tıp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Fakültesi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2022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87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Özkan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D. 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CDM 430/217 Kadın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Sineması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(İzmir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Ekonomi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Üniversitesi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Sinema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Dijital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Medya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Lisans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Programı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bütün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bölümlere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açık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seçmeli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ders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2019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Sonbahar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döneminden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bu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yana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veriliyor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).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Şen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S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. (MCS 555)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Toplumsal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Medya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Siyaset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İEU, 2009-2010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6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Şen</a:t>
                      </a:r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  S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(MCS 370)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Toplumsal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Medya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, İEU, 2010-2011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85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smtClean="0">
                          <a:effectLst/>
                          <a:latin typeface="Arial" panose="020B0604020202020204" pitchFamily="34" charset="0"/>
                        </a:rPr>
                        <a:t>Şen  S</a:t>
                      </a:r>
                      <a:r>
                        <a:rPr lang="en-US" sz="1600" b="0" i="0" u="none" strike="noStrike" smtClean="0">
                          <a:effectLst/>
                          <a:latin typeface="Arial" panose="020B0604020202020204" pitchFamily="34" charset="0"/>
                        </a:rPr>
                        <a:t> (SOC 430) Toplumsal Cinsiyet ve Değişim, İEU, 2015-16 2016-17, 2018-19, 2020-21, 2021-22, 2022-23.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93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Dinç Horasan G.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(MED 280)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Toplumsal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Cinsiyet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ve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Nicel</a:t>
                      </a:r>
                      <a:r>
                        <a:rPr lang="en-US" sz="1600" b="0" i="0" u="none" strike="noStrike" dirty="0" smtClean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600" b="0" i="0" u="none" strike="noStrike" dirty="0" err="1" smtClean="0">
                          <a:effectLst/>
                          <a:latin typeface="Arial" panose="020B0604020202020204" pitchFamily="34" charset="0"/>
                        </a:rPr>
                        <a:t>Araştırmalar</a:t>
                      </a:r>
                      <a:endParaRPr lang="en-US" sz="16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Dikdörtgen 4"/>
          <p:cNvSpPr/>
          <p:nvPr/>
        </p:nvSpPr>
        <p:spPr>
          <a:xfrm>
            <a:off x="2595775" y="301109"/>
            <a:ext cx="47398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lisans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ve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lisansüstü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</a:rPr>
              <a:t>dersle</a:t>
            </a:r>
            <a:r>
              <a:rPr lang="tr-TR" sz="3200" b="1" dirty="0" smtClean="0">
                <a:solidFill>
                  <a:srgbClr val="FF0000"/>
                </a:solidFill>
              </a:rPr>
              <a:t>r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188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44677"/>
              </p:ext>
            </p:extLst>
          </p:nvPr>
        </p:nvGraphicFramePr>
        <p:xfrm>
          <a:off x="1471295" y="1033810"/>
          <a:ext cx="7258368" cy="1966564"/>
        </p:xfrm>
        <a:graphic>
          <a:graphicData uri="http://schemas.openxmlformats.org/drawingml/2006/table">
            <a:tbl>
              <a:tblPr firstRow="1" firstCol="1" bandRow="1"/>
              <a:tblGrid>
                <a:gridCol w="2123451"/>
                <a:gridCol w="5134917"/>
              </a:tblGrid>
              <a:tr h="9832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ECON 444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Toplumsal Cinsiyet ve Ekonomi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32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GEET 312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Kadın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Hakları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Hareketinin</a:t>
                      </a:r>
                      <a:r>
                        <a:rPr lang="en-US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Tarihi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42337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22" y="971551"/>
            <a:ext cx="10102115" cy="44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08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251" y="900113"/>
            <a:ext cx="10913191" cy="4300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287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16" y="421335"/>
            <a:ext cx="10881734" cy="47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782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442913"/>
            <a:ext cx="7734300" cy="8382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1462087"/>
            <a:ext cx="9429750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655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557587" y="1223363"/>
            <a:ext cx="3810000" cy="30114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Araştırma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Lisans ve lisans üstü eğitim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Kurumsal kültür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tr-TR" sz="3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Toplumsal katkı 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028825" y="5328699"/>
            <a:ext cx="851535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dirty="0" err="1" smtClean="0">
                <a:solidFill>
                  <a:srgbClr val="FF0000"/>
                </a:solidFill>
              </a:rPr>
              <a:t>Toplumsal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Cinsiyet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ve</a:t>
            </a:r>
            <a:r>
              <a:rPr lang="en-US" sz="2800" dirty="0">
                <a:solidFill>
                  <a:srgbClr val="FF0000"/>
                </a:solidFill>
              </a:rPr>
              <a:t> Kadın </a:t>
            </a:r>
            <a:r>
              <a:rPr lang="en-US" sz="2800" dirty="0" err="1" smtClean="0">
                <a:solidFill>
                  <a:srgbClr val="FF0000"/>
                </a:solidFill>
              </a:rPr>
              <a:t>Çalışmaları</a:t>
            </a:r>
            <a:r>
              <a:rPr lang="tr-TR" sz="2800" dirty="0" err="1" smtClean="0">
                <a:solidFill>
                  <a:srgbClr val="FF0000"/>
                </a:solidFill>
              </a:rPr>
              <a:t>nın</a:t>
            </a:r>
            <a:r>
              <a:rPr lang="tr-TR" sz="2800" dirty="0" smtClean="0">
                <a:solidFill>
                  <a:srgbClr val="FF0000"/>
                </a:solidFill>
              </a:rPr>
              <a:t> geliştirilmesi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1343024" y="408797"/>
            <a:ext cx="10282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Toplumsal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Cinsiyet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ve</a:t>
            </a:r>
            <a:r>
              <a:rPr lang="en-US" sz="3600" dirty="0">
                <a:solidFill>
                  <a:srgbClr val="FF0000"/>
                </a:solidFill>
              </a:rPr>
              <a:t> Kadın </a:t>
            </a:r>
            <a:r>
              <a:rPr lang="en-US" sz="3600" dirty="0" err="1">
                <a:solidFill>
                  <a:srgbClr val="FF0000"/>
                </a:solidFill>
              </a:rPr>
              <a:t>Çalışmaları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>
                <a:solidFill>
                  <a:srgbClr val="FF0000"/>
                </a:solidFill>
              </a:rPr>
              <a:t>Envanteri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6" name="Aşağı Ok 5"/>
          <p:cNvSpPr/>
          <p:nvPr/>
        </p:nvSpPr>
        <p:spPr>
          <a:xfrm>
            <a:off x="4914901" y="4515573"/>
            <a:ext cx="228600" cy="5429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329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442913"/>
            <a:ext cx="7734300" cy="838200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427" y="1371600"/>
            <a:ext cx="10960246" cy="4357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542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31354" y="2961699"/>
            <a:ext cx="7056784" cy="6194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dirty="0" smtClean="0">
                <a:solidFill>
                  <a:schemeClr val="tx1"/>
                </a:solidFill>
                <a:latin typeface="Cambria" panose="02040503050406030204" pitchFamily="18" charset="0"/>
              </a:rPr>
              <a:t>Teşekkür ederim</a:t>
            </a:r>
            <a:endParaRPr lang="en-US" sz="4800" dirty="0">
              <a:solidFill>
                <a:schemeClr val="tx1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09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28699" y="551672"/>
            <a:ext cx="10282239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>
                <a:solidFill>
                  <a:srgbClr val="FF0000"/>
                </a:solidFill>
              </a:rPr>
              <a:t>Toplumsal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Cinsiyet</a:t>
            </a:r>
            <a:r>
              <a:rPr lang="en-US" sz="3600" dirty="0">
                <a:solidFill>
                  <a:srgbClr val="FF0000"/>
                </a:solidFill>
              </a:rPr>
              <a:t> </a:t>
            </a:r>
            <a:r>
              <a:rPr lang="en-US" sz="3600" dirty="0" err="1">
                <a:solidFill>
                  <a:srgbClr val="FF0000"/>
                </a:solidFill>
              </a:rPr>
              <a:t>ve</a:t>
            </a:r>
            <a:r>
              <a:rPr lang="en-US" sz="3600" dirty="0">
                <a:solidFill>
                  <a:srgbClr val="FF0000"/>
                </a:solidFill>
              </a:rPr>
              <a:t> Kadın </a:t>
            </a:r>
            <a:r>
              <a:rPr lang="en-US" sz="3600" dirty="0" err="1">
                <a:solidFill>
                  <a:srgbClr val="FF0000"/>
                </a:solidFill>
              </a:rPr>
              <a:t>Çalışmaları</a:t>
            </a:r>
            <a:r>
              <a:rPr lang="en-US" sz="3600" dirty="0">
                <a:solidFill>
                  <a:srgbClr val="FF0000"/>
                </a:solidFill>
              </a:rPr>
              <a:t>  </a:t>
            </a:r>
            <a:r>
              <a:rPr lang="en-US" sz="3600" dirty="0" err="1" smtClean="0">
                <a:solidFill>
                  <a:srgbClr val="FF0000"/>
                </a:solidFill>
              </a:rPr>
              <a:t>Envanteri</a:t>
            </a:r>
            <a:endParaRPr lang="tr-TR" sz="3600" dirty="0">
              <a:solidFill>
                <a:srgbClr val="FF0000"/>
              </a:solidFill>
            </a:endParaRPr>
          </a:p>
          <a:p>
            <a:endParaRPr lang="tr-TR" sz="3600" dirty="0" smtClean="0">
              <a:solidFill>
                <a:srgbClr val="FF0000"/>
              </a:solidFill>
            </a:endParaRPr>
          </a:p>
          <a:p>
            <a:r>
              <a:rPr lang="tr-TR" sz="3600" dirty="0" smtClean="0"/>
              <a:t>EKOKAM web sayfasında </a:t>
            </a:r>
            <a:r>
              <a:rPr lang="en-US" sz="3600" dirty="0" smtClean="0"/>
              <a:t> </a:t>
            </a:r>
            <a:r>
              <a:rPr lang="tr-TR" sz="3600" dirty="0" smtClean="0"/>
              <a:t>yayınlanacak</a:t>
            </a:r>
          </a:p>
          <a:p>
            <a:endParaRPr lang="tr-TR" sz="3600" dirty="0" smtClean="0"/>
          </a:p>
          <a:p>
            <a:r>
              <a:rPr lang="tr-TR" sz="3600" dirty="0" smtClean="0"/>
              <a:t>Başvuru sürekli açık olacak, 6 </a:t>
            </a:r>
            <a:r>
              <a:rPr lang="tr-TR" sz="3600" dirty="0" smtClean="0"/>
              <a:t>aylık dönemlerde güncellenecek</a:t>
            </a:r>
          </a:p>
          <a:p>
            <a:endParaRPr lang="tr-TR" sz="3600" dirty="0"/>
          </a:p>
          <a:p>
            <a:r>
              <a:rPr lang="tr-TR" sz="3600" dirty="0" smtClean="0"/>
              <a:t>(</a:t>
            </a:r>
            <a:r>
              <a:rPr lang="tr-TR" sz="3600" dirty="0" smtClean="0"/>
              <a:t>bildirilen </a:t>
            </a:r>
            <a:r>
              <a:rPr lang="tr-TR" sz="3600" dirty="0" smtClean="0"/>
              <a:t>envanter bilgileri özetlenmiştir)</a:t>
            </a:r>
            <a:endParaRPr lang="tr-TR" sz="3600" dirty="0" smtClean="0"/>
          </a:p>
          <a:p>
            <a:endParaRPr lang="tr-TR" sz="3600" dirty="0" smtClean="0">
              <a:solidFill>
                <a:srgbClr val="FF0000"/>
              </a:solidFill>
            </a:endParaRPr>
          </a:p>
          <a:p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796069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2343150" y="2094722"/>
            <a:ext cx="912971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>
                <a:solidFill>
                  <a:srgbClr val="FF0000"/>
                </a:solidFill>
              </a:rPr>
              <a:t>Uluslararası makaleler (2002-2022)</a:t>
            </a:r>
          </a:p>
          <a:p>
            <a:endParaRPr lang="tr-TR" sz="3600" dirty="0">
              <a:solidFill>
                <a:srgbClr val="FF0000"/>
              </a:solidFill>
            </a:endParaRPr>
          </a:p>
          <a:p>
            <a:r>
              <a:rPr lang="tr-TR" sz="3600" dirty="0" smtClean="0">
                <a:solidFill>
                  <a:srgbClr val="FF0000"/>
                </a:solidFill>
              </a:rPr>
              <a:t>Toplam 31 yayın</a:t>
            </a:r>
            <a:endParaRPr lang="tr-TR" sz="3600" dirty="0" smtClean="0">
              <a:solidFill>
                <a:srgbClr val="FF0000"/>
              </a:solidFill>
            </a:endParaRPr>
          </a:p>
          <a:p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3273702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Nesn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139922"/>
              </p:ext>
            </p:extLst>
          </p:nvPr>
        </p:nvGraphicFramePr>
        <p:xfrm>
          <a:off x="671513" y="279400"/>
          <a:ext cx="9550400" cy="597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Çalışma Sayfası" r:id="rId3" imgW="6676914" imgH="4762461" progId="Excel.Sheet.12">
                  <p:embed/>
                </p:oleObj>
              </mc:Choice>
              <mc:Fallback>
                <p:oleObj name="Çalışma Sayfası" r:id="rId3" imgW="6676914" imgH="47624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1513" y="279400"/>
                        <a:ext cx="9550400" cy="5975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478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8838" y="601913"/>
            <a:ext cx="6229658" cy="5141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725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5861" y="357188"/>
            <a:ext cx="3726613" cy="5278036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2574" y="2343151"/>
            <a:ext cx="3878541" cy="3243262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5286375" y="394510"/>
            <a:ext cx="498633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>
                <a:solidFill>
                  <a:srgbClr val="FF0000"/>
                </a:solidFill>
              </a:rPr>
              <a:t>Ulusal makaleler</a:t>
            </a:r>
          </a:p>
          <a:p>
            <a:r>
              <a:rPr lang="tr-TR" sz="2800" dirty="0" smtClean="0">
                <a:solidFill>
                  <a:srgbClr val="FF0000"/>
                </a:solidFill>
              </a:rPr>
              <a:t>(1999-2022)</a:t>
            </a:r>
          </a:p>
          <a:p>
            <a:endParaRPr lang="tr-TR" sz="2800" dirty="0">
              <a:solidFill>
                <a:srgbClr val="FF0000"/>
              </a:solidFill>
            </a:endParaRPr>
          </a:p>
          <a:p>
            <a:r>
              <a:rPr lang="tr-TR" sz="2800" dirty="0" smtClean="0">
                <a:solidFill>
                  <a:srgbClr val="FF0000"/>
                </a:solidFill>
              </a:rPr>
              <a:t>Toplam 13 yayın</a:t>
            </a:r>
            <a:endParaRPr lang="tr-TR" sz="2800" dirty="0" smtClean="0">
              <a:solidFill>
                <a:srgbClr val="FF0000"/>
              </a:solidFill>
            </a:endParaRPr>
          </a:p>
          <a:p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07147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863" y="963647"/>
            <a:ext cx="5568949" cy="4265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695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738" y="703113"/>
            <a:ext cx="5114925" cy="502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95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337</Words>
  <Application>Microsoft Office PowerPoint</Application>
  <PresentationFormat>Geniş ekran</PresentationFormat>
  <Paragraphs>110</Paragraphs>
  <Slides>21</Slides>
  <Notes>3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21</vt:i4>
      </vt:variant>
    </vt:vector>
  </HeadingPairs>
  <TitlesOfParts>
    <vt:vector size="27" baseType="lpstr">
      <vt:lpstr>Arial</vt:lpstr>
      <vt:lpstr>Calibri</vt:lpstr>
      <vt:lpstr>Cambria</vt:lpstr>
      <vt:lpstr>Times New Roman</vt:lpstr>
      <vt:lpstr>Office Teması</vt:lpstr>
      <vt:lpstr>Microsoft Excel Çalışma Sayfası</vt:lpstr>
      <vt:lpstr>İzmir Ekonomi Üniversitesi Toplumsal Cinsiyet ve Kadın Çalışmaları  Envanteri   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Healthy nutrition</dc:title>
  <dc:creator>Reci Meseri Dalak</dc:creator>
  <cp:lastModifiedBy>Microsoft hesabı</cp:lastModifiedBy>
  <cp:revision>90</cp:revision>
  <dcterms:created xsi:type="dcterms:W3CDTF">2019-06-08T20:55:00Z</dcterms:created>
  <dcterms:modified xsi:type="dcterms:W3CDTF">2023-03-07T16:14:12Z</dcterms:modified>
</cp:coreProperties>
</file>